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0"/>
  </p:notesMasterIdLst>
  <p:sldIdLst>
    <p:sldId id="256" r:id="rId2"/>
    <p:sldId id="292" r:id="rId3"/>
    <p:sldId id="291" r:id="rId4"/>
    <p:sldId id="296" r:id="rId5"/>
    <p:sldId id="294" r:id="rId6"/>
    <p:sldId id="295" r:id="rId7"/>
    <p:sldId id="298" r:id="rId8"/>
    <p:sldId id="293" r:id="rId9"/>
  </p:sldIdLst>
  <p:sldSz cx="9144000" cy="5143500" type="screen16x9"/>
  <p:notesSz cx="6858000" cy="9144000"/>
  <p:embeddedFontLst>
    <p:embeddedFont>
      <p:font typeface="Bebas Neue" panose="020B0604020202020204" charset="0"/>
      <p:regular r:id="rId11"/>
    </p:embeddedFont>
    <p:embeddedFont>
      <p:font typeface="Josefin Slab SemiBold" panose="020B0604020202020204" charset="0"/>
      <p:regular r:id="rId12"/>
      <p:bold r:id="rId13"/>
      <p:italic r:id="rId14"/>
      <p:boldItalic r:id="rId15"/>
    </p:embeddedFont>
    <p:embeddedFont>
      <p:font typeface="Ubuntu" panose="020B0604020202020204" charset="0"/>
      <p:regular r:id="rId16"/>
      <p:bold r:id="rId17"/>
      <p:italic r:id="rId18"/>
      <p:boldItalic r:id="rId19"/>
    </p:embeddedFont>
    <p:embeddedFont>
      <p:font typeface="Chewy"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66CC"/>
    <a:srgbClr val="675CDC"/>
    <a:srgbClr val="9A2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45DE5-3CC3-400B-999D-ACD4FA240A21}">
  <a:tblStyle styleId="{F3345DE5-3CC3-400B-999D-ACD4FA240A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94660"/>
  </p:normalViewPr>
  <p:slideViewPr>
    <p:cSldViewPr snapToGrid="0">
      <p:cViewPr varScale="1">
        <p:scale>
          <a:sx n="105" d="100"/>
          <a:sy n="105" d="100"/>
        </p:scale>
        <p:origin x="86" y="1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380B7-F490-4AC6-A6CF-DFE30E104A9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08E3C1D5-98B0-4C83-A6FB-1AFF760EF4A1}" type="pres">
      <dgm:prSet presAssocID="{EEF380B7-F490-4AC6-A6CF-DFE30E104A93}" presName="linear" presStyleCnt="0">
        <dgm:presLayoutVars>
          <dgm:animLvl val="lvl"/>
          <dgm:resizeHandles val="exact"/>
        </dgm:presLayoutVars>
      </dgm:prSet>
      <dgm:spPr/>
      <dgm:t>
        <a:bodyPr/>
        <a:lstStyle/>
        <a:p>
          <a:endParaRPr lang="en-US"/>
        </a:p>
      </dgm:t>
    </dgm:pt>
  </dgm:ptLst>
  <dgm:cxnLst>
    <dgm:cxn modelId="{BD30115C-D3B6-4C0A-9112-7FB32BF69870}" type="presOf" srcId="{EEF380B7-F490-4AC6-A6CF-DFE30E104A93}" destId="{08E3C1D5-98B0-4C83-A6FB-1AFF760EF4A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ABBBA00-838A-413B-95C4-824AD058727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458258B9-DC46-4A87-A511-0750C32C7333}">
      <dgm:prSet phldrT="[Text]" phldr="1"/>
      <dgm:spPr/>
      <dgm:t>
        <a:bodyPr/>
        <a:lstStyle/>
        <a:p>
          <a:endParaRPr lang="en-US" dirty="0"/>
        </a:p>
      </dgm:t>
    </dgm:pt>
    <dgm:pt modelId="{6F87CBFE-662C-4046-B111-1550CB8E747A}" type="parTrans" cxnId="{67D80738-BC8D-46B3-9A6B-547516698333}">
      <dgm:prSet/>
      <dgm:spPr/>
      <dgm:t>
        <a:bodyPr/>
        <a:lstStyle/>
        <a:p>
          <a:endParaRPr lang="en-US"/>
        </a:p>
      </dgm:t>
    </dgm:pt>
    <dgm:pt modelId="{246ED5CD-3531-4DE1-A638-DDFA8CE08A03}" type="sibTrans" cxnId="{67D80738-BC8D-46B3-9A6B-547516698333}">
      <dgm:prSet/>
      <dgm:spPr/>
      <dgm:t>
        <a:bodyPr/>
        <a:lstStyle/>
        <a:p>
          <a:endParaRPr lang="en-US"/>
        </a:p>
      </dgm:t>
    </dgm:pt>
    <dgm:pt modelId="{B22BE57E-8BBE-487B-BD29-E565337C12AA}" type="pres">
      <dgm:prSet presAssocID="{8ABBBA00-838A-413B-95C4-824AD058727F}" presName="Name0" presStyleCnt="0">
        <dgm:presLayoutVars>
          <dgm:dir/>
          <dgm:resizeHandles val="exact"/>
        </dgm:presLayoutVars>
      </dgm:prSet>
      <dgm:spPr/>
      <dgm:t>
        <a:bodyPr/>
        <a:lstStyle/>
        <a:p>
          <a:endParaRPr lang="en-US"/>
        </a:p>
      </dgm:t>
    </dgm:pt>
    <dgm:pt modelId="{9F930FFE-2A6B-4189-AAC4-C4768B898A7E}" type="pres">
      <dgm:prSet presAssocID="{8ABBBA00-838A-413B-95C4-824AD058727F}" presName="arrow" presStyleLbl="bgShp" presStyleIdx="0" presStyleCnt="1" custScaleY="236110" custLinFactY="90146" custLinFactNeighborX="-10074" custLinFactNeighborY="100000"/>
      <dgm:spPr/>
    </dgm:pt>
    <dgm:pt modelId="{626B0A5F-FB65-4D75-8BD2-FCC6176512B8}" type="pres">
      <dgm:prSet presAssocID="{8ABBBA00-838A-413B-95C4-824AD058727F}" presName="points" presStyleCnt="0"/>
      <dgm:spPr/>
    </dgm:pt>
    <dgm:pt modelId="{F865BD36-5A1C-4A92-91CF-0D340828360A}" type="pres">
      <dgm:prSet presAssocID="{458258B9-DC46-4A87-A511-0750C32C7333}" presName="compositeA" presStyleCnt="0"/>
      <dgm:spPr/>
    </dgm:pt>
    <dgm:pt modelId="{5E1CE036-AF55-48CF-8D98-ACBBB59BC357}" type="pres">
      <dgm:prSet presAssocID="{458258B9-DC46-4A87-A511-0750C32C7333}" presName="textA" presStyleLbl="revTx" presStyleIdx="0" presStyleCnt="1">
        <dgm:presLayoutVars>
          <dgm:bulletEnabled val="1"/>
        </dgm:presLayoutVars>
      </dgm:prSet>
      <dgm:spPr/>
      <dgm:t>
        <a:bodyPr/>
        <a:lstStyle/>
        <a:p>
          <a:endParaRPr lang="en-US"/>
        </a:p>
      </dgm:t>
    </dgm:pt>
    <dgm:pt modelId="{6FAB92D1-52C3-461A-85AF-0CCBFCB2C7B5}" type="pres">
      <dgm:prSet presAssocID="{458258B9-DC46-4A87-A511-0750C32C7333}" presName="circleA" presStyleLbl="node1" presStyleIdx="0" presStyleCnt="1"/>
      <dgm:spPr/>
    </dgm:pt>
    <dgm:pt modelId="{97FF60A5-54B2-46E3-A126-9A7F78BD3A90}" type="pres">
      <dgm:prSet presAssocID="{458258B9-DC46-4A87-A511-0750C32C7333}" presName="spaceA" presStyleCnt="0"/>
      <dgm:spPr/>
    </dgm:pt>
  </dgm:ptLst>
  <dgm:cxnLst>
    <dgm:cxn modelId="{67D80738-BC8D-46B3-9A6B-547516698333}" srcId="{8ABBBA00-838A-413B-95C4-824AD058727F}" destId="{458258B9-DC46-4A87-A511-0750C32C7333}" srcOrd="0" destOrd="0" parTransId="{6F87CBFE-662C-4046-B111-1550CB8E747A}" sibTransId="{246ED5CD-3531-4DE1-A638-DDFA8CE08A03}"/>
    <dgm:cxn modelId="{2733F4B1-C5C9-4AC2-A5DF-E76A84532FFF}" type="presOf" srcId="{8ABBBA00-838A-413B-95C4-824AD058727F}" destId="{B22BE57E-8BBE-487B-BD29-E565337C12AA}" srcOrd="0" destOrd="0" presId="urn:microsoft.com/office/officeart/2005/8/layout/hProcess11"/>
    <dgm:cxn modelId="{7236CCA5-0E99-496A-8528-B1BBAE0B423C}" type="presOf" srcId="{458258B9-DC46-4A87-A511-0750C32C7333}" destId="{5E1CE036-AF55-48CF-8D98-ACBBB59BC357}" srcOrd="0" destOrd="0" presId="urn:microsoft.com/office/officeart/2005/8/layout/hProcess11"/>
    <dgm:cxn modelId="{0449F03F-D8DD-480B-8752-184622B24B08}" type="presParOf" srcId="{B22BE57E-8BBE-487B-BD29-E565337C12AA}" destId="{9F930FFE-2A6B-4189-AAC4-C4768B898A7E}" srcOrd="0" destOrd="0" presId="urn:microsoft.com/office/officeart/2005/8/layout/hProcess11"/>
    <dgm:cxn modelId="{73ED8971-26E3-4ED3-B1B9-8AD5C205E693}" type="presParOf" srcId="{B22BE57E-8BBE-487B-BD29-E565337C12AA}" destId="{626B0A5F-FB65-4D75-8BD2-FCC6176512B8}" srcOrd="1" destOrd="0" presId="urn:microsoft.com/office/officeart/2005/8/layout/hProcess11"/>
    <dgm:cxn modelId="{AD37853B-97EC-4A23-AE01-5410AC49EA7D}" type="presParOf" srcId="{626B0A5F-FB65-4D75-8BD2-FCC6176512B8}" destId="{F865BD36-5A1C-4A92-91CF-0D340828360A}" srcOrd="0" destOrd="0" presId="urn:microsoft.com/office/officeart/2005/8/layout/hProcess11"/>
    <dgm:cxn modelId="{25934924-C5B9-4BD0-AE97-BADCE34D5A07}" type="presParOf" srcId="{F865BD36-5A1C-4A92-91CF-0D340828360A}" destId="{5E1CE036-AF55-48CF-8D98-ACBBB59BC357}" srcOrd="0" destOrd="0" presId="urn:microsoft.com/office/officeart/2005/8/layout/hProcess11"/>
    <dgm:cxn modelId="{4F107384-D36C-4D0C-82C1-DAB9CBA08C82}" type="presParOf" srcId="{F865BD36-5A1C-4A92-91CF-0D340828360A}" destId="{6FAB92D1-52C3-461A-85AF-0CCBFCB2C7B5}" srcOrd="1" destOrd="0" presId="urn:microsoft.com/office/officeart/2005/8/layout/hProcess11"/>
    <dgm:cxn modelId="{FCC115CC-53D5-4D26-A769-FAB65A7B5EBD}" type="presParOf" srcId="{F865BD36-5A1C-4A92-91CF-0D340828360A}" destId="{97FF60A5-54B2-46E3-A126-9A7F78BD3A9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30FFE-2A6B-4189-AAC4-C4768B898A7E}">
      <dsp:nvSpPr>
        <dsp:cNvPr id="0" name=""/>
        <dsp:cNvSpPr/>
      </dsp:nvSpPr>
      <dsp:spPr>
        <a:xfrm>
          <a:off x="0" y="76069"/>
          <a:ext cx="5341620" cy="129307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CE036-AF55-48CF-8D98-ACBBB59BC357}">
      <dsp:nvSpPr>
        <dsp:cNvPr id="0" name=""/>
        <dsp:cNvSpPr/>
      </dsp:nvSpPr>
      <dsp:spPr>
        <a:xfrm>
          <a:off x="0" y="0"/>
          <a:ext cx="4807458" cy="54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endParaRPr lang="en-US" sz="2000" kern="1200" dirty="0"/>
        </a:p>
      </dsp:txBody>
      <dsp:txXfrm>
        <a:off x="0" y="0"/>
        <a:ext cx="4807458" cy="547659"/>
      </dsp:txXfrm>
    </dsp:sp>
    <dsp:sp modelId="{6FAB92D1-52C3-461A-85AF-0CCBFCB2C7B5}">
      <dsp:nvSpPr>
        <dsp:cNvPr id="0" name=""/>
        <dsp:cNvSpPr/>
      </dsp:nvSpPr>
      <dsp:spPr>
        <a:xfrm>
          <a:off x="2335271" y="616116"/>
          <a:ext cx="136914" cy="1369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a7b4f3cf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a7b4f3cf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916029" y="525150"/>
            <a:ext cx="9143718"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4915748" y="-97710"/>
            <a:ext cx="9142974"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75511" y="1425900"/>
            <a:ext cx="6993000" cy="18708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075489" y="3296700"/>
            <a:ext cx="6993000" cy="420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 name="Google Shape;54;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6" name="Google Shape;56;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3"/>
          <p:cNvSpPr txBox="1">
            <a:spLocks noGrp="1"/>
          </p:cNvSpPr>
          <p:nvPr>
            <p:ph type="title" idx="6"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0" name="Google Shape;60;p13"/>
          <p:cNvSpPr txBox="1">
            <a:spLocks noGrp="1"/>
          </p:cNvSpPr>
          <p:nvPr>
            <p:ph type="title" idx="8"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2" name="Google Shape;62;p13"/>
          <p:cNvSpPr txBox="1">
            <a:spLocks noGrp="1"/>
          </p:cNvSpPr>
          <p:nvPr>
            <p:ph type="title" idx="13"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4" name="Google Shape;64;p1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65" name="Google Shape;65;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9"/>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0"/>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subTitle" idx="21"/>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290025" y="33927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5" name="Google Shape;75;p1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sp>
        <p:nvSpPr>
          <p:cNvPr id="77" name="Google Shape;77;p1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5"/>
          <p:cNvSpPr txBox="1">
            <a:spLocks noGrp="1"/>
          </p:cNvSpPr>
          <p:nvPr>
            <p:ph type="subTitle" idx="1"/>
          </p:nvPr>
        </p:nvSpPr>
        <p:spPr>
          <a:xfrm>
            <a:off x="720000" y="1212525"/>
            <a:ext cx="2907600" cy="13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 name="Google Shape;7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
        <p:cNvGrpSpPr/>
        <p:nvPr/>
      </p:nvGrpSpPr>
      <p:grpSpPr>
        <a:xfrm>
          <a:off x="0" y="0"/>
          <a:ext cx="0" cy="0"/>
          <a:chOff x="0" y="0"/>
          <a:chExt cx="0" cy="0"/>
        </a:xfrm>
      </p:grpSpPr>
      <p:sp>
        <p:nvSpPr>
          <p:cNvPr id="81" name="Google Shape;81;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 name="Google Shape;82;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5" name="Google Shape;85;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0" name="Google Shape;90;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 name="Google Shape;91;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 name="Google Shape;92;p1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3" name="Google Shape;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5" name="Google Shape;95;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6"/>
        <p:cNvGrpSpPr/>
        <p:nvPr/>
      </p:nvGrpSpPr>
      <p:grpSpPr>
        <a:xfrm>
          <a:off x="0" y="0"/>
          <a:ext cx="0" cy="0"/>
          <a:chOff x="0" y="0"/>
          <a:chExt cx="0" cy="0"/>
        </a:xfrm>
      </p:grpSpPr>
      <p:sp>
        <p:nvSpPr>
          <p:cNvPr id="97" name="Google Shape;97;p1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0" name="Google Shape;100;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1" name="Google Shape;101;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2" name="Google Shape;102;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3" name="Google Shape;103;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5"/>
        <p:cNvGrpSpPr/>
        <p:nvPr/>
      </p:nvGrpSpPr>
      <p:grpSpPr>
        <a:xfrm>
          <a:off x="0" y="0"/>
          <a:ext cx="0" cy="0"/>
          <a:chOff x="0" y="0"/>
          <a:chExt cx="0" cy="0"/>
        </a:xfrm>
      </p:grpSpPr>
      <p:sp>
        <p:nvSpPr>
          <p:cNvPr id="106" name="Google Shape;106;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 name="Google Shape;108;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9" name="Google Shape;109;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1" name="Google Shape;111;p1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6"/>
        <p:cNvGrpSpPr/>
        <p:nvPr/>
      </p:nvGrpSpPr>
      <p:grpSpPr>
        <a:xfrm>
          <a:off x="0" y="0"/>
          <a:ext cx="0" cy="0"/>
          <a:chOff x="0" y="0"/>
          <a:chExt cx="0" cy="0"/>
        </a:xfrm>
      </p:grpSpPr>
      <p:sp>
        <p:nvSpPr>
          <p:cNvPr id="117" name="Google Shape;117;p2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8" name="Google Shape;1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0" name="Google Shape;120;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1" name="Google Shape;121;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2" name="Google Shape;122;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4" name="Google Shape;134;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6" name="Google Shape;136;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8" name="Google Shape;138;p2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 name="Google Shape;17;p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2"/>
          <p:cNvSpPr txBox="1">
            <a:spLocks noGrp="1"/>
          </p:cNvSpPr>
          <p:nvPr>
            <p:ph type="subTitle" idx="1"/>
          </p:nvPr>
        </p:nvSpPr>
        <p:spPr>
          <a:xfrm>
            <a:off x="2425075" y="1704550"/>
            <a:ext cx="4293900" cy="18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3"/>
        <p:cNvGrpSpPr/>
        <p:nvPr/>
      </p:nvGrpSpPr>
      <p:grpSpPr>
        <a:xfrm>
          <a:off x="0" y="0"/>
          <a:ext cx="0" cy="0"/>
          <a:chOff x="0" y="0"/>
          <a:chExt cx="0" cy="0"/>
        </a:xfrm>
      </p:grpSpPr>
      <p:sp>
        <p:nvSpPr>
          <p:cNvPr id="144" name="Google Shape;144;p2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
        <p:nvSpPr>
          <p:cNvPr id="21" name="Google Shape;21;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solidFill>
                  <a:srgbClr val="434343"/>
                </a:solidFill>
                <a:latin typeface="Josefin Slab SemiBold"/>
                <a:ea typeface="Josefin Slab SemiBold"/>
                <a:cs typeface="Josefin Slab SemiBold"/>
                <a:sym typeface="Josefin Slab SemiBold"/>
              </a:defRPr>
            </a:lvl1pPr>
            <a:lvl2pPr lvl="1" rtl="0">
              <a:spcAft>
                <a:spcPts val="0"/>
              </a:spcAft>
              <a:buNone/>
              <a:defRPr>
                <a:solidFill>
                  <a:srgbClr val="434343"/>
                </a:solidFill>
                <a:latin typeface="Josefin Slab SemiBold"/>
                <a:ea typeface="Josefin Slab SemiBold"/>
                <a:cs typeface="Josefin Slab SemiBold"/>
                <a:sym typeface="Josefin Slab SemiBold"/>
              </a:defRPr>
            </a:lvl2pPr>
            <a:lvl3pPr lvl="2" rtl="0">
              <a:spcAft>
                <a:spcPts val="0"/>
              </a:spcAft>
              <a:buNone/>
              <a:defRPr>
                <a:solidFill>
                  <a:srgbClr val="434343"/>
                </a:solidFill>
                <a:latin typeface="Josefin Slab SemiBold"/>
                <a:ea typeface="Josefin Slab SemiBold"/>
                <a:cs typeface="Josefin Slab SemiBold"/>
                <a:sym typeface="Josefin Slab SemiBold"/>
              </a:defRPr>
            </a:lvl3pPr>
            <a:lvl4pPr lvl="3" rtl="0">
              <a:spcAft>
                <a:spcPts val="0"/>
              </a:spcAft>
              <a:buNone/>
              <a:defRPr>
                <a:solidFill>
                  <a:srgbClr val="434343"/>
                </a:solidFill>
                <a:latin typeface="Josefin Slab SemiBold"/>
                <a:ea typeface="Josefin Slab SemiBold"/>
                <a:cs typeface="Josefin Slab SemiBold"/>
                <a:sym typeface="Josefin Slab SemiBold"/>
              </a:defRPr>
            </a:lvl4pPr>
            <a:lvl5pPr lvl="4" rtl="0">
              <a:spcAft>
                <a:spcPts val="0"/>
              </a:spcAft>
              <a:buNone/>
              <a:defRPr>
                <a:solidFill>
                  <a:srgbClr val="434343"/>
                </a:solidFill>
                <a:latin typeface="Josefin Slab SemiBold"/>
                <a:ea typeface="Josefin Slab SemiBold"/>
                <a:cs typeface="Josefin Slab SemiBold"/>
                <a:sym typeface="Josefin Slab SemiBold"/>
              </a:defRPr>
            </a:lvl5pPr>
            <a:lvl6pPr lvl="5" rtl="0">
              <a:spcAft>
                <a:spcPts val="0"/>
              </a:spcAft>
              <a:buNone/>
              <a:defRPr>
                <a:solidFill>
                  <a:srgbClr val="434343"/>
                </a:solidFill>
                <a:latin typeface="Josefin Slab SemiBold"/>
                <a:ea typeface="Josefin Slab SemiBold"/>
                <a:cs typeface="Josefin Slab SemiBold"/>
                <a:sym typeface="Josefin Slab SemiBold"/>
              </a:defRPr>
            </a:lvl6pPr>
            <a:lvl7pPr lvl="6" rtl="0">
              <a:spcAft>
                <a:spcPts val="0"/>
              </a:spcAft>
              <a:buNone/>
              <a:defRPr>
                <a:solidFill>
                  <a:srgbClr val="434343"/>
                </a:solidFill>
                <a:latin typeface="Josefin Slab SemiBold"/>
                <a:ea typeface="Josefin Slab SemiBold"/>
                <a:cs typeface="Josefin Slab SemiBold"/>
                <a:sym typeface="Josefin Slab SemiBold"/>
              </a:defRPr>
            </a:lvl7pPr>
            <a:lvl8pPr lvl="7" rtl="0">
              <a:spcAft>
                <a:spcPts val="0"/>
              </a:spcAft>
              <a:buNone/>
              <a:defRPr>
                <a:solidFill>
                  <a:srgbClr val="434343"/>
                </a:solidFill>
                <a:latin typeface="Josefin Slab SemiBold"/>
                <a:ea typeface="Josefin Slab SemiBold"/>
                <a:cs typeface="Josefin Slab SemiBold"/>
                <a:sym typeface="Josefin Slab SemiBold"/>
              </a:defRPr>
            </a:lvl8pPr>
            <a:lvl9pPr lvl="8" rtl="0">
              <a:spcAft>
                <a:spcPts val="0"/>
              </a:spcAft>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 name="Google Shape;26;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7" name="Google Shape;37;p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0" name="Google Shape;4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0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25" y="1074400"/>
            <a:ext cx="7717500" cy="3534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6"/>
              </a:buClr>
              <a:buSzPts val="1600"/>
              <a:buFont typeface="Ubuntu"/>
              <a:buChar char="●"/>
              <a:defRPr sz="1600">
                <a:solidFill>
                  <a:schemeClr val="accent6"/>
                </a:solidFill>
                <a:latin typeface="Ubuntu"/>
                <a:ea typeface="Ubuntu"/>
                <a:cs typeface="Ubuntu"/>
                <a:sym typeface="Ubuntu"/>
              </a:defRPr>
            </a:lvl1pPr>
            <a:lvl2pPr marL="914400" lvl="1"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2pPr>
            <a:lvl3pPr marL="1371600" lvl="2"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3pPr>
            <a:lvl4pPr marL="1828800" lvl="3"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4pPr>
            <a:lvl5pPr marL="2286000" lvl="4"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5pPr>
            <a:lvl6pPr marL="2743200" lvl="5"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6pPr>
            <a:lvl7pPr marL="3200400" lvl="6"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7pPr>
            <a:lvl8pPr marL="3657600" lvl="7"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8pPr>
            <a:lvl9pPr marL="4114800" lvl="8" indent="-330200">
              <a:lnSpc>
                <a:spcPct val="100000"/>
              </a:lnSpc>
              <a:spcBef>
                <a:spcPts val="1600"/>
              </a:spcBef>
              <a:spcAft>
                <a:spcPts val="1600"/>
              </a:spcAft>
              <a:buClr>
                <a:schemeClr val="accent6"/>
              </a:buClr>
              <a:buSzPts val="1600"/>
              <a:buFont typeface="Ubuntu"/>
              <a:buChar char="■"/>
              <a:defRPr sz="1600">
                <a:solidFill>
                  <a:schemeClr val="accent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1083062" y="1351509"/>
            <a:ext cx="6993000" cy="1870800"/>
          </a:xfrm>
          <a:prstGeom prst="rect">
            <a:avLst/>
          </a:prstGeom>
        </p:spPr>
        <p:txBody>
          <a:bodyPr spcFirstLastPara="1" wrap="square" lIns="91425" tIns="91425" rIns="91425" bIns="91425" anchor="t" anchorCtr="0">
            <a:noAutofit/>
          </a:bodyPr>
          <a:lstStyle/>
          <a:p>
            <a:pPr lvl="0"/>
            <a:r>
              <a:rPr lang="en-US" dirty="0"/>
              <a:t>Bitcoin as a </a:t>
            </a:r>
            <a:r>
              <a:rPr lang="en" dirty="0">
                <a:solidFill>
                  <a:schemeClr val="dk2"/>
                </a:solidFill>
              </a:rPr>
              <a:t/>
            </a:r>
            <a:br>
              <a:rPr lang="en" dirty="0">
                <a:solidFill>
                  <a:schemeClr val="dk2"/>
                </a:solidFill>
              </a:rPr>
            </a:br>
            <a:r>
              <a:rPr lang="en-US" dirty="0">
                <a:solidFill>
                  <a:srgbClr val="FFC000"/>
                </a:solidFill>
              </a:rPr>
              <a:t>Future</a:t>
            </a:r>
            <a:r>
              <a:rPr lang="en-US" dirty="0"/>
              <a:t> </a:t>
            </a:r>
            <a:r>
              <a:rPr lang="en-US" dirty="0">
                <a:solidFill>
                  <a:srgbClr val="FFC000"/>
                </a:solidFill>
              </a:rPr>
              <a:t>Currency</a:t>
            </a:r>
            <a:endParaRPr dirty="0">
              <a:solidFill>
                <a:srgbClr val="FFC000"/>
              </a:solidFill>
              <a:sym typeface="Chewy"/>
            </a:endParaRPr>
          </a:p>
        </p:txBody>
      </p:sp>
      <p:sp>
        <p:nvSpPr>
          <p:cNvPr id="154" name="Google Shape;154;p26"/>
          <p:cNvSpPr txBox="1">
            <a:spLocks noGrp="1"/>
          </p:cNvSpPr>
          <p:nvPr>
            <p:ph type="subTitle" idx="1"/>
          </p:nvPr>
        </p:nvSpPr>
        <p:spPr>
          <a:xfrm>
            <a:off x="1106706" y="3332947"/>
            <a:ext cx="69930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Md Tanzim Hossain</a:t>
            </a:r>
          </a:p>
          <a:p>
            <a:pPr marL="0" lvl="0" indent="0" algn="ctr" rtl="0">
              <a:spcBef>
                <a:spcPts val="0"/>
              </a:spcBef>
              <a:spcAft>
                <a:spcPts val="0"/>
              </a:spcAft>
              <a:buNone/>
            </a:pPr>
            <a:endParaRPr sz="2000" dirty="0"/>
          </a:p>
        </p:txBody>
      </p:sp>
      <p:grpSp>
        <p:nvGrpSpPr>
          <p:cNvPr id="155" name="Google Shape;155;p26"/>
          <p:cNvGrpSpPr/>
          <p:nvPr/>
        </p:nvGrpSpPr>
        <p:grpSpPr>
          <a:xfrm>
            <a:off x="427818" y="3565308"/>
            <a:ext cx="1403183" cy="1212750"/>
            <a:chOff x="4405118" y="2875397"/>
            <a:chExt cx="2514214" cy="2172998"/>
          </a:xfrm>
        </p:grpSpPr>
        <p:grpSp>
          <p:nvGrpSpPr>
            <p:cNvPr id="156" name="Google Shape;156;p26"/>
            <p:cNvGrpSpPr/>
            <p:nvPr/>
          </p:nvGrpSpPr>
          <p:grpSpPr>
            <a:xfrm>
              <a:off x="4405118" y="2875397"/>
              <a:ext cx="2514214" cy="2172998"/>
              <a:chOff x="4405274" y="2988663"/>
              <a:chExt cx="2383367" cy="2059909"/>
            </a:xfrm>
          </p:grpSpPr>
          <p:sp>
            <p:nvSpPr>
              <p:cNvPr id="157" name="Google Shape;157;p26"/>
              <p:cNvSpPr/>
              <p:nvPr/>
            </p:nvSpPr>
            <p:spPr>
              <a:xfrm>
                <a:off x="4602201" y="3700668"/>
                <a:ext cx="1986367" cy="1044420"/>
              </a:xfrm>
              <a:custGeom>
                <a:avLst/>
                <a:gdLst/>
                <a:ahLst/>
                <a:cxnLst/>
                <a:rect l="l" t="t" r="r" b="b"/>
                <a:pathLst>
                  <a:path w="42064" h="22117" extrusionOk="0">
                    <a:moveTo>
                      <a:pt x="0" y="1"/>
                    </a:moveTo>
                    <a:lnTo>
                      <a:pt x="5638" y="22117"/>
                    </a:lnTo>
                    <a:lnTo>
                      <a:pt x="36460" y="22117"/>
                    </a:lnTo>
                    <a:lnTo>
                      <a:pt x="42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405274" y="3432905"/>
                <a:ext cx="2383367" cy="315069"/>
              </a:xfrm>
              <a:custGeom>
                <a:avLst/>
                <a:gdLst/>
                <a:ahLst/>
                <a:cxnLst/>
                <a:rect l="l" t="t" r="r" b="b"/>
                <a:pathLst>
                  <a:path w="50471" h="6672" extrusionOk="0">
                    <a:moveTo>
                      <a:pt x="3336" y="0"/>
                    </a:moveTo>
                    <a:cubicBezTo>
                      <a:pt x="1502" y="0"/>
                      <a:pt x="1" y="1501"/>
                      <a:pt x="1" y="3336"/>
                    </a:cubicBezTo>
                    <a:cubicBezTo>
                      <a:pt x="1" y="5137"/>
                      <a:pt x="1502" y="6672"/>
                      <a:pt x="3336" y="6672"/>
                    </a:cubicBezTo>
                    <a:lnTo>
                      <a:pt x="47101" y="6672"/>
                    </a:lnTo>
                    <a:cubicBezTo>
                      <a:pt x="48969" y="6672"/>
                      <a:pt x="50403" y="5137"/>
                      <a:pt x="50470" y="3336"/>
                    </a:cubicBezTo>
                    <a:cubicBezTo>
                      <a:pt x="50470" y="1501"/>
                      <a:pt x="48969" y="0"/>
                      <a:pt x="47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353593" y="3916484"/>
                <a:ext cx="485211" cy="483653"/>
              </a:xfrm>
              <a:custGeom>
                <a:avLst/>
                <a:gdLst/>
                <a:ahLst/>
                <a:cxnLst/>
                <a:rect l="l" t="t" r="r" b="b"/>
                <a:pathLst>
                  <a:path w="10275" h="10242" extrusionOk="0">
                    <a:moveTo>
                      <a:pt x="5138" y="1"/>
                    </a:moveTo>
                    <a:cubicBezTo>
                      <a:pt x="2302" y="1"/>
                      <a:pt x="1" y="2302"/>
                      <a:pt x="1" y="5138"/>
                    </a:cubicBezTo>
                    <a:cubicBezTo>
                      <a:pt x="1" y="7973"/>
                      <a:pt x="2302" y="10241"/>
                      <a:pt x="5138" y="10241"/>
                    </a:cubicBezTo>
                    <a:cubicBezTo>
                      <a:pt x="7973" y="10241"/>
                      <a:pt x="10275" y="7973"/>
                      <a:pt x="10275" y="5138"/>
                    </a:cubicBezTo>
                    <a:cubicBezTo>
                      <a:pt x="10275" y="2302"/>
                      <a:pt x="7973" y="1"/>
                      <a:pt x="5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4829021" y="4441668"/>
                <a:ext cx="693132" cy="606904"/>
              </a:xfrm>
              <a:custGeom>
                <a:avLst/>
                <a:gdLst/>
                <a:ahLst/>
                <a:cxnLst/>
                <a:rect l="l" t="t" r="r" b="b"/>
                <a:pathLst>
                  <a:path w="14678" h="12852" extrusionOk="0">
                    <a:moveTo>
                      <a:pt x="7341" y="0"/>
                    </a:moveTo>
                    <a:cubicBezTo>
                      <a:pt x="6278" y="0"/>
                      <a:pt x="5200" y="265"/>
                      <a:pt x="4204" y="822"/>
                    </a:cubicBezTo>
                    <a:cubicBezTo>
                      <a:pt x="1102" y="2556"/>
                      <a:pt x="1" y="6459"/>
                      <a:pt x="1735" y="9561"/>
                    </a:cubicBezTo>
                    <a:cubicBezTo>
                      <a:pt x="2913" y="11668"/>
                      <a:pt x="5090" y="12851"/>
                      <a:pt x="7338" y="12851"/>
                    </a:cubicBezTo>
                    <a:cubicBezTo>
                      <a:pt x="8401" y="12851"/>
                      <a:pt x="9479" y="12587"/>
                      <a:pt x="10475" y="12030"/>
                    </a:cubicBezTo>
                    <a:cubicBezTo>
                      <a:pt x="13577" y="10295"/>
                      <a:pt x="14678" y="6392"/>
                      <a:pt x="12943" y="3290"/>
                    </a:cubicBezTo>
                    <a:cubicBezTo>
                      <a:pt x="11766" y="1184"/>
                      <a:pt x="9588" y="0"/>
                      <a:pt x="7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4929846" y="4530167"/>
                <a:ext cx="489933" cy="429111"/>
              </a:xfrm>
              <a:custGeom>
                <a:avLst/>
                <a:gdLst/>
                <a:ahLst/>
                <a:cxnLst/>
                <a:rect l="l" t="t" r="r" b="b"/>
                <a:pathLst>
                  <a:path w="10375" h="9087" extrusionOk="0">
                    <a:moveTo>
                      <a:pt x="5189" y="1"/>
                    </a:moveTo>
                    <a:cubicBezTo>
                      <a:pt x="4437" y="1"/>
                      <a:pt x="3674" y="187"/>
                      <a:pt x="2969" y="582"/>
                    </a:cubicBezTo>
                    <a:cubicBezTo>
                      <a:pt x="801" y="1816"/>
                      <a:pt x="1" y="4585"/>
                      <a:pt x="1235" y="6753"/>
                    </a:cubicBezTo>
                    <a:cubicBezTo>
                      <a:pt x="2076" y="8253"/>
                      <a:pt x="3628" y="9087"/>
                      <a:pt x="5218" y="9087"/>
                    </a:cubicBezTo>
                    <a:cubicBezTo>
                      <a:pt x="5962" y="9087"/>
                      <a:pt x="6715" y="8904"/>
                      <a:pt x="7406" y="8521"/>
                    </a:cubicBezTo>
                    <a:cubicBezTo>
                      <a:pt x="9608" y="7287"/>
                      <a:pt x="10375" y="4518"/>
                      <a:pt x="9174" y="2317"/>
                    </a:cubicBezTo>
                    <a:cubicBezTo>
                      <a:pt x="8335" y="843"/>
                      <a:pt x="6786" y="1"/>
                      <a:pt x="5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5678120" y="4441668"/>
                <a:ext cx="691574" cy="606904"/>
              </a:xfrm>
              <a:custGeom>
                <a:avLst/>
                <a:gdLst/>
                <a:ahLst/>
                <a:cxnLst/>
                <a:rect l="l" t="t" r="r" b="b"/>
                <a:pathLst>
                  <a:path w="14645" h="12852" extrusionOk="0">
                    <a:moveTo>
                      <a:pt x="7314" y="0"/>
                    </a:moveTo>
                    <a:cubicBezTo>
                      <a:pt x="6248" y="0"/>
                      <a:pt x="5166" y="265"/>
                      <a:pt x="4170" y="822"/>
                    </a:cubicBezTo>
                    <a:cubicBezTo>
                      <a:pt x="1101" y="2556"/>
                      <a:pt x="0" y="6459"/>
                      <a:pt x="1735" y="9561"/>
                    </a:cubicBezTo>
                    <a:cubicBezTo>
                      <a:pt x="2890" y="11668"/>
                      <a:pt x="5075" y="12851"/>
                      <a:pt x="7330" y="12851"/>
                    </a:cubicBezTo>
                    <a:cubicBezTo>
                      <a:pt x="8397" y="12851"/>
                      <a:pt x="9479" y="12587"/>
                      <a:pt x="10474" y="12030"/>
                    </a:cubicBezTo>
                    <a:cubicBezTo>
                      <a:pt x="13543" y="10295"/>
                      <a:pt x="14644" y="6392"/>
                      <a:pt x="12910" y="3290"/>
                    </a:cubicBezTo>
                    <a:cubicBezTo>
                      <a:pt x="11754" y="1184"/>
                      <a:pt x="9569" y="0"/>
                      <a:pt x="7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778945" y="4530167"/>
                <a:ext cx="489933" cy="429111"/>
              </a:xfrm>
              <a:custGeom>
                <a:avLst/>
                <a:gdLst/>
                <a:ahLst/>
                <a:cxnLst/>
                <a:rect l="l" t="t" r="r" b="b"/>
                <a:pathLst>
                  <a:path w="10375" h="9087" extrusionOk="0">
                    <a:moveTo>
                      <a:pt x="5187" y="1"/>
                    </a:moveTo>
                    <a:cubicBezTo>
                      <a:pt x="4436" y="1"/>
                      <a:pt x="3674" y="187"/>
                      <a:pt x="2969" y="582"/>
                    </a:cubicBezTo>
                    <a:cubicBezTo>
                      <a:pt x="767" y="1816"/>
                      <a:pt x="0" y="4585"/>
                      <a:pt x="1234" y="6753"/>
                    </a:cubicBezTo>
                    <a:cubicBezTo>
                      <a:pt x="2052" y="8253"/>
                      <a:pt x="3598" y="9087"/>
                      <a:pt x="5196" y="9087"/>
                    </a:cubicBezTo>
                    <a:cubicBezTo>
                      <a:pt x="5944" y="9087"/>
                      <a:pt x="6703" y="8904"/>
                      <a:pt x="7405" y="8521"/>
                    </a:cubicBezTo>
                    <a:cubicBezTo>
                      <a:pt x="9607" y="7287"/>
                      <a:pt x="10374" y="4518"/>
                      <a:pt x="9140" y="2317"/>
                    </a:cubicBezTo>
                    <a:cubicBezTo>
                      <a:pt x="8324" y="843"/>
                      <a:pt x="6782" y="1"/>
                      <a:pt x="5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947177" y="3376188"/>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4947177" y="3321030"/>
                <a:ext cx="228462" cy="55203"/>
              </a:xfrm>
              <a:custGeom>
                <a:avLst/>
                <a:gdLst/>
                <a:ahLst/>
                <a:cxnLst/>
                <a:rect l="l" t="t" r="r" b="b"/>
                <a:pathLst>
                  <a:path w="4838" h="1169" extrusionOk="0">
                    <a:moveTo>
                      <a:pt x="1" y="1"/>
                    </a:moveTo>
                    <a:lnTo>
                      <a:pt x="1"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490939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4641587"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4720357"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4641587"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5175603"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175603"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175603"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404028"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404028"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540402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5632407" y="3376188"/>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632407" y="3321030"/>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5632407" y="3264313"/>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151991"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5175603" y="315404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5151991"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5404028"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40402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404028"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5329980" y="304377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5656066" y="3209202"/>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5632407" y="3154044"/>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5656066" y="3098933"/>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659230" y="304377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5632407" y="298866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859274"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859274"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859274"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087700"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6122363"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6087700"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5934881" y="3209202"/>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97270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5919108" y="309893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6"/>
            <p:cNvSpPr/>
            <p:nvPr/>
          </p:nvSpPr>
          <p:spPr>
            <a:xfrm>
              <a:off x="5539063" y="3958295"/>
              <a:ext cx="246355" cy="321857"/>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6"/>
          <p:cNvGrpSpPr/>
          <p:nvPr/>
        </p:nvGrpSpPr>
        <p:grpSpPr>
          <a:xfrm>
            <a:off x="318425" y="445019"/>
            <a:ext cx="1297450" cy="477875"/>
            <a:chOff x="318425" y="357163"/>
            <a:chExt cx="1297450" cy="477875"/>
          </a:xfrm>
        </p:grpSpPr>
        <p:grpSp>
          <p:nvGrpSpPr>
            <p:cNvPr id="202" name="Google Shape;202;p26"/>
            <p:cNvGrpSpPr/>
            <p:nvPr/>
          </p:nvGrpSpPr>
          <p:grpSpPr>
            <a:xfrm rot="10800000" flipH="1">
              <a:off x="455850" y="467250"/>
              <a:ext cx="1160025" cy="257725"/>
              <a:chOff x="3464600" y="3479675"/>
              <a:chExt cx="1160025" cy="257725"/>
            </a:xfrm>
          </p:grpSpPr>
          <p:sp>
            <p:nvSpPr>
              <p:cNvPr id="203" name="Google Shape;203;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6"/>
            <p:cNvGrpSpPr/>
            <p:nvPr/>
          </p:nvGrpSpPr>
          <p:grpSpPr>
            <a:xfrm>
              <a:off x="318425" y="357163"/>
              <a:ext cx="495375" cy="477875"/>
              <a:chOff x="3881575" y="2684100"/>
              <a:chExt cx="495375" cy="477875"/>
            </a:xfrm>
          </p:grpSpPr>
          <p:sp>
            <p:nvSpPr>
              <p:cNvPr id="206" name="Google Shape;206;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26"/>
          <p:cNvGrpSpPr/>
          <p:nvPr/>
        </p:nvGrpSpPr>
        <p:grpSpPr>
          <a:xfrm flipH="1">
            <a:off x="7999403" y="3316264"/>
            <a:ext cx="716780" cy="716104"/>
            <a:chOff x="889282" y="2874625"/>
            <a:chExt cx="1356253" cy="1355487"/>
          </a:xfrm>
        </p:grpSpPr>
        <p:sp>
          <p:nvSpPr>
            <p:cNvPr id="210" name="Google Shape;210;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6"/>
          <p:cNvGrpSpPr/>
          <p:nvPr/>
        </p:nvGrpSpPr>
        <p:grpSpPr>
          <a:xfrm rot="990869" flipH="1">
            <a:off x="7720911" y="4105438"/>
            <a:ext cx="600218" cy="599749"/>
            <a:chOff x="889282" y="2874625"/>
            <a:chExt cx="1356253" cy="1355487"/>
          </a:xfrm>
        </p:grpSpPr>
        <p:sp>
          <p:nvSpPr>
            <p:cNvPr id="214" name="Google Shape;214;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6"/>
          <p:cNvGrpSpPr/>
          <p:nvPr/>
        </p:nvGrpSpPr>
        <p:grpSpPr>
          <a:xfrm rot="-1190095" flipH="1">
            <a:off x="7315066" y="3552473"/>
            <a:ext cx="600361" cy="599639"/>
            <a:chOff x="889282" y="2874625"/>
            <a:chExt cx="1356253" cy="1355487"/>
          </a:xfrm>
        </p:grpSpPr>
        <p:sp>
          <p:nvSpPr>
            <p:cNvPr id="218" name="Google Shape;218;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6"/>
          <p:cNvGrpSpPr/>
          <p:nvPr/>
        </p:nvGrpSpPr>
        <p:grpSpPr>
          <a:xfrm>
            <a:off x="7336353" y="2571745"/>
            <a:ext cx="639809" cy="656126"/>
            <a:chOff x="5773427" y="1017736"/>
            <a:chExt cx="480951" cy="493217"/>
          </a:xfrm>
        </p:grpSpPr>
        <p:sp>
          <p:nvSpPr>
            <p:cNvPr id="222" name="Google Shape;222;p26"/>
            <p:cNvSpPr/>
            <p:nvPr/>
          </p:nvSpPr>
          <p:spPr>
            <a:xfrm rot="798727">
              <a:off x="5802944" y="10422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798727">
              <a:off x="6079512" y="13146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6"/>
          <p:cNvGrpSpPr/>
          <p:nvPr/>
        </p:nvGrpSpPr>
        <p:grpSpPr>
          <a:xfrm flipH="1">
            <a:off x="1167856" y="2625367"/>
            <a:ext cx="639775" cy="548882"/>
            <a:chOff x="4971638" y="2191152"/>
            <a:chExt cx="542964" cy="465786"/>
          </a:xfrm>
        </p:grpSpPr>
        <p:sp>
          <p:nvSpPr>
            <p:cNvPr id="225" name="Google Shape;225;p26"/>
            <p:cNvSpPr/>
            <p:nvPr/>
          </p:nvSpPr>
          <p:spPr>
            <a:xfrm>
              <a:off x="4971638" y="21911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358446" y="24762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26"/>
          <p:cNvGrpSpPr/>
          <p:nvPr/>
        </p:nvGrpSpPr>
        <p:grpSpPr>
          <a:xfrm>
            <a:off x="7545300" y="445019"/>
            <a:ext cx="1297450" cy="477875"/>
            <a:chOff x="7164300" y="445025"/>
            <a:chExt cx="1297450" cy="477875"/>
          </a:xfrm>
        </p:grpSpPr>
        <p:grpSp>
          <p:nvGrpSpPr>
            <p:cNvPr id="228" name="Google Shape;228;p26"/>
            <p:cNvGrpSpPr/>
            <p:nvPr/>
          </p:nvGrpSpPr>
          <p:grpSpPr>
            <a:xfrm flipH="1">
              <a:off x="7164300" y="555088"/>
              <a:ext cx="1160025" cy="257725"/>
              <a:chOff x="3464600" y="3479675"/>
              <a:chExt cx="1160025" cy="257725"/>
            </a:xfrm>
          </p:grpSpPr>
          <p:sp>
            <p:nvSpPr>
              <p:cNvPr id="229" name="Google Shape;229;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6"/>
            <p:cNvGrpSpPr/>
            <p:nvPr/>
          </p:nvGrpSpPr>
          <p:grpSpPr>
            <a:xfrm rot="10800000">
              <a:off x="7966375" y="445025"/>
              <a:ext cx="495375" cy="477875"/>
              <a:chOff x="3881575" y="2684100"/>
              <a:chExt cx="495375" cy="477875"/>
            </a:xfrm>
          </p:grpSpPr>
          <p:sp>
            <p:nvSpPr>
              <p:cNvPr id="232" name="Google Shape;232;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4">
                                            <p:txEl>
                                              <p:pRg st="0" end="0"/>
                                            </p:txEl>
                                          </p:spTgt>
                                        </p:tgtEl>
                                        <p:attrNameLst>
                                          <p:attrName>style.visibility</p:attrName>
                                        </p:attrNameLst>
                                      </p:cBhvr>
                                      <p:to>
                                        <p:strVal val="visible"/>
                                      </p:to>
                                    </p:set>
                                    <p:anim calcmode="lin" valueType="num">
                                      <p:cBhvr additive="base">
                                        <p:cTn id="11" dur="500" fill="hold"/>
                                        <p:tgtEl>
                                          <p:spTgt spid="15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1491"/>
            <a:ext cx="7704000" cy="572700"/>
          </a:xfrm>
        </p:spPr>
        <p:txBody>
          <a:bodyPr/>
          <a:lstStyle/>
          <a:p>
            <a:r>
              <a:rPr lang="en-US" dirty="0"/>
              <a:t>What is Bitcoin?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2</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ound Same Side Corner Rectangle 39"/>
          <p:cNvSpPr/>
          <p:nvPr/>
        </p:nvSpPr>
        <p:spPr>
          <a:xfrm>
            <a:off x="1615604" y="1205685"/>
            <a:ext cx="2674455" cy="390865"/>
          </a:xfrm>
          <a:prstGeom prst="round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t>Introduction to Bitcoin:</a:t>
            </a:r>
          </a:p>
        </p:txBody>
      </p:sp>
      <p:sp>
        <p:nvSpPr>
          <p:cNvPr id="41" name="TextBox 40"/>
          <p:cNvSpPr txBox="1"/>
          <p:nvPr/>
        </p:nvSpPr>
        <p:spPr>
          <a:xfrm>
            <a:off x="1545114" y="1615297"/>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Bitcoin is digital money created in 2009</a:t>
            </a:r>
            <a:r>
              <a:rPr lang="en-US" dirty="0" smtClean="0"/>
              <a:t>.</a:t>
            </a:r>
          </a:p>
          <a:p>
            <a:pPr marL="285750" indent="-285750">
              <a:buFont typeface="Wingdings" panose="05000000000000000000" pitchFamily="2" charset="2"/>
              <a:buChar char="§"/>
            </a:pPr>
            <a:r>
              <a:rPr lang="en-US" dirty="0"/>
              <a:t>It's stored in a digital format, like a virtual wallet.</a:t>
            </a:r>
          </a:p>
        </p:txBody>
      </p:sp>
      <p:sp>
        <p:nvSpPr>
          <p:cNvPr id="42" name="Round Same Side Corner Rectangle 41"/>
          <p:cNvSpPr/>
          <p:nvPr/>
        </p:nvSpPr>
        <p:spPr>
          <a:xfrm>
            <a:off x="1615604" y="2321609"/>
            <a:ext cx="3115739" cy="390865"/>
          </a:xfrm>
          <a:prstGeom prst="round2SameRect">
            <a:avLst/>
          </a:prstGeom>
          <a:solidFill>
            <a:schemeClr val="accent1">
              <a:lumMod val="75000"/>
            </a:schemeClr>
          </a:solidFill>
          <a:ln>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Peer-to-Peer Transactions:</a:t>
            </a:r>
          </a:p>
        </p:txBody>
      </p:sp>
      <p:sp>
        <p:nvSpPr>
          <p:cNvPr id="43" name="TextBox 42"/>
          <p:cNvSpPr txBox="1"/>
          <p:nvPr/>
        </p:nvSpPr>
        <p:spPr>
          <a:xfrm>
            <a:off x="1545114" y="2776121"/>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People can send and receive Bitcoin directly.</a:t>
            </a:r>
          </a:p>
          <a:p>
            <a:pPr marL="285750" indent="-285750">
              <a:buFont typeface="Wingdings" panose="05000000000000000000" pitchFamily="2" charset="2"/>
              <a:buChar char="§"/>
            </a:pPr>
            <a:r>
              <a:rPr lang="en-US" dirty="0"/>
              <a:t>No need for banks or middlemen.</a:t>
            </a:r>
          </a:p>
        </p:txBody>
      </p:sp>
      <p:sp>
        <p:nvSpPr>
          <p:cNvPr id="44" name="Round Same Side Corner Rectangle 43"/>
          <p:cNvSpPr/>
          <p:nvPr/>
        </p:nvSpPr>
        <p:spPr>
          <a:xfrm>
            <a:off x="1615604" y="3447141"/>
            <a:ext cx="3115739" cy="390865"/>
          </a:xfrm>
          <a:prstGeom prst="round2SameRect">
            <a:avLst/>
          </a:prstGeom>
          <a:solidFill>
            <a:srgbClr val="FF66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solidFill>
                  <a:schemeClr val="accent6"/>
                </a:solidFill>
              </a:rPr>
              <a:t>Blockchain Technology:</a:t>
            </a:r>
          </a:p>
        </p:txBody>
      </p:sp>
      <p:sp>
        <p:nvSpPr>
          <p:cNvPr id="45" name="TextBox 44"/>
          <p:cNvSpPr txBox="1"/>
          <p:nvPr/>
        </p:nvSpPr>
        <p:spPr>
          <a:xfrm>
            <a:off x="1545114" y="3908828"/>
            <a:ext cx="500295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Transactions are recorded on a secure public ledger.</a:t>
            </a:r>
          </a:p>
          <a:p>
            <a:pPr marL="285750" indent="-285750">
              <a:buFont typeface="Wingdings" panose="05000000000000000000" pitchFamily="2" charset="2"/>
              <a:buChar char="§"/>
            </a:pPr>
            <a:r>
              <a:rPr lang="en-US" dirty="0"/>
              <a:t>Everyone can see them, making it transparent.</a:t>
            </a:r>
          </a:p>
        </p:txBody>
      </p:sp>
    </p:spTree>
    <p:extLst>
      <p:ext uri="{BB962C8B-B14F-4D97-AF65-F5344CB8AC3E}">
        <p14:creationId xmlns:p14="http://schemas.microsoft.com/office/powerpoint/2010/main" val="1270911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xEl>
                                              <p:pRg st="0" end="0"/>
                                            </p:txEl>
                                          </p:spTgt>
                                        </p:tgtEl>
                                        <p:attrNameLst>
                                          <p:attrName>style.visibility</p:attrName>
                                        </p:attrNameLst>
                                      </p:cBhvr>
                                      <p:to>
                                        <p:strVal val="visible"/>
                                      </p:to>
                                    </p:set>
                                    <p:animEffect transition="in" filter="fade">
                                      <p:cBhvr>
                                        <p:cTn id="16" dur="500"/>
                                        <p:tgtEl>
                                          <p:spTgt spid="41">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1">
                                            <p:txEl>
                                              <p:pRg st="1" end="1"/>
                                            </p:txEl>
                                          </p:spTgt>
                                        </p:tgtEl>
                                        <p:attrNameLst>
                                          <p:attrName>style.visibility</p:attrName>
                                        </p:attrNameLst>
                                      </p:cBhvr>
                                      <p:to>
                                        <p:strVal val="visible"/>
                                      </p:to>
                                    </p:set>
                                    <p:animEffect transition="in" filter="fade">
                                      <p:cBhvr>
                                        <p:cTn id="20" dur="500"/>
                                        <p:tgtEl>
                                          <p:spTgt spid="41">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15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43">
                                            <p:txEl>
                                              <p:pRg st="0" end="0"/>
                                            </p:txEl>
                                          </p:spTgt>
                                        </p:tgtEl>
                                        <p:attrNameLst>
                                          <p:attrName>style.visibility</p:attrName>
                                        </p:attrNameLst>
                                      </p:cBhvr>
                                      <p:to>
                                        <p:strVal val="visible"/>
                                      </p:to>
                                    </p:set>
                                    <p:animEffect transition="in" filter="fade">
                                      <p:cBhvr>
                                        <p:cTn id="28" dur="500"/>
                                        <p:tgtEl>
                                          <p:spTgt spid="43">
                                            <p:txEl>
                                              <p:pRg st="0" end="0"/>
                                            </p:txEl>
                                          </p:spTgt>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childTnLst>
                          </p:cTn>
                        </p:par>
                        <p:par>
                          <p:cTn id="33" fill="hold">
                            <p:stCondLst>
                              <p:cond delay="4500"/>
                            </p:stCondLst>
                            <p:childTnLst>
                              <p:par>
                                <p:cTn id="34" presetID="10" presetClass="entr" presetSubtype="0" fill="hold" grpId="0" nodeType="afterEffect">
                                  <p:stCondLst>
                                    <p:cond delay="15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6500"/>
                            </p:stCondLst>
                            <p:childTnLst>
                              <p:par>
                                <p:cTn id="38" presetID="10" presetClass="entr" presetSubtype="0" fill="hold" nodeType="afterEffect">
                                  <p:stCondLst>
                                    <p:cond delay="0"/>
                                  </p:stCondLst>
                                  <p:childTnLst>
                                    <p:set>
                                      <p:cBhvr>
                                        <p:cTn id="39" dur="1" fill="hold">
                                          <p:stCondLst>
                                            <p:cond delay="0"/>
                                          </p:stCondLst>
                                        </p:cTn>
                                        <p:tgtEl>
                                          <p:spTgt spid="45">
                                            <p:txEl>
                                              <p:pRg st="0" end="0"/>
                                            </p:txEl>
                                          </p:spTgt>
                                        </p:tgtEl>
                                        <p:attrNameLst>
                                          <p:attrName>style.visibility</p:attrName>
                                        </p:attrNameLst>
                                      </p:cBhvr>
                                      <p:to>
                                        <p:strVal val="visible"/>
                                      </p:to>
                                    </p:set>
                                    <p:animEffect transition="in" filter="fade">
                                      <p:cBhvr>
                                        <p:cTn id="40" dur="500"/>
                                        <p:tgtEl>
                                          <p:spTgt spid="45">
                                            <p:txEl>
                                              <p:pRg st="0" end="0"/>
                                            </p:txEl>
                                          </p:spTgt>
                                        </p:tgtEl>
                                      </p:cBhvr>
                                    </p:animEffect>
                                  </p:childTnLst>
                                </p:cTn>
                              </p:par>
                            </p:childTnLst>
                          </p:cTn>
                        </p:par>
                        <p:par>
                          <p:cTn id="41" fill="hold">
                            <p:stCondLst>
                              <p:cond delay="7000"/>
                            </p:stCondLst>
                            <p:childTnLst>
                              <p:par>
                                <p:cTn id="42" presetID="10" presetClass="entr" presetSubtype="0" fill="hold" nodeType="afterEffect">
                                  <p:stCondLst>
                                    <p:cond delay="0"/>
                                  </p:stCondLst>
                                  <p:childTnLst>
                                    <p:set>
                                      <p:cBhvr>
                                        <p:cTn id="43" dur="1" fill="hold">
                                          <p:stCondLst>
                                            <p:cond delay="0"/>
                                          </p:stCondLst>
                                        </p:cTn>
                                        <p:tgtEl>
                                          <p:spTgt spid="45">
                                            <p:txEl>
                                              <p:pRg st="1" end="1"/>
                                            </p:txEl>
                                          </p:spTgt>
                                        </p:tgtEl>
                                        <p:attrNameLst>
                                          <p:attrName>style.visibility</p:attrName>
                                        </p:attrNameLst>
                                      </p:cBhvr>
                                      <p:to>
                                        <p:strVal val="visible"/>
                                      </p:to>
                                    </p:set>
                                    <p:animEffect transition="in" filter="fade">
                                      <p:cBhvr>
                                        <p:cTn id="44"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2"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84" y="386578"/>
            <a:ext cx="7704000" cy="572700"/>
          </a:xfrm>
        </p:spPr>
        <p:txBody>
          <a:bodyPr/>
          <a:lstStyle/>
          <a:p>
            <a:r>
              <a:rPr lang="en-US" dirty="0"/>
              <a:t>Why Bitcoin was Created?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graphicFrame>
        <p:nvGraphicFramePr>
          <p:cNvPr id="5" name="Diagram 4"/>
          <p:cNvGraphicFramePr/>
          <p:nvPr>
            <p:extLst>
              <p:ext uri="{D42A27DB-BD31-4B8C-83A1-F6EECF244321}">
                <p14:modId xmlns:p14="http://schemas.microsoft.com/office/powerpoint/2010/main" val="1818602509"/>
              </p:ext>
            </p:extLst>
          </p:nvPr>
        </p:nvGraphicFramePr>
        <p:xfrm>
          <a:off x="927416" y="1177385"/>
          <a:ext cx="8160566" cy="3653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38829" y="1577740"/>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 was created in 2009 by an unknown person or group named Satoshi Nakamoto</a:t>
            </a:r>
            <a:r>
              <a:rPr lang="en-US" sz="1200" dirty="0" smtClean="0"/>
              <a:t>.</a:t>
            </a:r>
          </a:p>
          <a:p>
            <a:pPr marL="171450" indent="-171450">
              <a:buFont typeface="Wingdings" panose="05000000000000000000" pitchFamily="2" charset="2"/>
              <a:buChar char="§"/>
            </a:pPr>
            <a:r>
              <a:rPr lang="en-US" sz="1200" dirty="0"/>
              <a:t>It aimed to challenge the centralization of traditional banking systems.</a:t>
            </a:r>
          </a:p>
        </p:txBody>
      </p:sp>
      <p:sp>
        <p:nvSpPr>
          <p:cNvPr id="7" name="TextBox 6"/>
          <p:cNvSpPr txBox="1"/>
          <p:nvPr/>
        </p:nvSpPr>
        <p:spPr>
          <a:xfrm>
            <a:off x="838829" y="2688843"/>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With Bitcoin, you can control your finances </a:t>
            </a:r>
            <a:r>
              <a:rPr lang="en-US" sz="1200" dirty="0" smtClean="0"/>
              <a:t>independently.</a:t>
            </a:r>
          </a:p>
          <a:p>
            <a:pPr marL="171450" indent="-171450">
              <a:buFont typeface="Wingdings" panose="05000000000000000000" pitchFamily="2" charset="2"/>
              <a:buChar char="§"/>
            </a:pPr>
            <a:r>
              <a:rPr lang="en-US" sz="1200" dirty="0" smtClean="0"/>
              <a:t>You </a:t>
            </a:r>
            <a:r>
              <a:rPr lang="en-US" sz="1200" dirty="0"/>
              <a:t>control your digital wallet.</a:t>
            </a:r>
          </a:p>
        </p:txBody>
      </p:sp>
      <p:sp>
        <p:nvSpPr>
          <p:cNvPr id="8" name="TextBox 7"/>
          <p:cNvSpPr txBox="1"/>
          <p:nvPr/>
        </p:nvSpPr>
        <p:spPr>
          <a:xfrm>
            <a:off x="838829" y="3799946"/>
            <a:ext cx="587439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Bitcoin's supply is fixed at 21 million coins</a:t>
            </a:r>
            <a:r>
              <a:rPr lang="en-US" sz="1200" dirty="0" smtClean="0"/>
              <a:t>.</a:t>
            </a:r>
          </a:p>
          <a:p>
            <a:pPr marL="171450" indent="-171450">
              <a:buFont typeface="Wingdings" panose="05000000000000000000" pitchFamily="2" charset="2"/>
              <a:buChar char="§"/>
            </a:pPr>
            <a:r>
              <a:rPr lang="en-US" sz="1200" dirty="0" smtClean="0"/>
              <a:t>This </a:t>
            </a:r>
            <a:r>
              <a:rPr lang="en-US" sz="1200" dirty="0"/>
              <a:t>limits the amount of Bitcoin that can be mined, as opposed to regular money.</a:t>
            </a:r>
          </a:p>
        </p:txBody>
      </p:sp>
      <p:sp>
        <p:nvSpPr>
          <p:cNvPr id="10" name="Freeform 9"/>
          <p:cNvSpPr/>
          <p:nvPr/>
        </p:nvSpPr>
        <p:spPr>
          <a:xfrm>
            <a:off x="927416" y="1184118"/>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lgn="l" defTabSz="711200" rtl="0">
              <a:lnSpc>
                <a:spcPct val="90000"/>
              </a:lnSpc>
              <a:spcBef>
                <a:spcPct val="0"/>
              </a:spcBef>
              <a:spcAft>
                <a:spcPct val="35000"/>
              </a:spcAft>
            </a:pPr>
            <a:r>
              <a:rPr lang="en-US" sz="1600" b="1" i="0" kern="1200" dirty="0" smtClean="0"/>
              <a:t>Decentralization</a:t>
            </a:r>
            <a:endParaRPr lang="en-US" sz="1600" kern="1200" dirty="0"/>
          </a:p>
        </p:txBody>
      </p:sp>
      <p:sp>
        <p:nvSpPr>
          <p:cNvPr id="11" name="Freeform 10"/>
          <p:cNvSpPr/>
          <p:nvPr/>
        </p:nvSpPr>
        <p:spPr>
          <a:xfrm>
            <a:off x="927416" y="218879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defTabSz="711200">
              <a:lnSpc>
                <a:spcPct val="90000"/>
              </a:lnSpc>
              <a:spcBef>
                <a:spcPct val="0"/>
              </a:spcBef>
              <a:spcAft>
                <a:spcPct val="35000"/>
              </a:spcAft>
            </a:pPr>
            <a:r>
              <a:rPr lang="en-US" sz="1600" b="1" dirty="0">
                <a:solidFill>
                  <a:schemeClr val="accent6"/>
                </a:solidFill>
              </a:rPr>
              <a:t>Ownership and </a:t>
            </a:r>
            <a:r>
              <a:rPr lang="en-US" sz="1600" b="1" dirty="0" smtClean="0">
                <a:solidFill>
                  <a:schemeClr val="accent6"/>
                </a:solidFill>
              </a:rPr>
              <a:t>Control</a:t>
            </a:r>
            <a:endParaRPr lang="en-US" sz="1600" b="1" dirty="0">
              <a:solidFill>
                <a:schemeClr val="accent6"/>
              </a:solidFill>
            </a:endParaRPr>
          </a:p>
        </p:txBody>
      </p:sp>
      <p:sp>
        <p:nvSpPr>
          <p:cNvPr id="12" name="Freeform 11"/>
          <p:cNvSpPr/>
          <p:nvPr/>
        </p:nvSpPr>
        <p:spPr>
          <a:xfrm>
            <a:off x="927416" y="337682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rgbClr val="675CD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r>
              <a:rPr lang="en-US" sz="1600" b="1" dirty="0">
                <a:solidFill>
                  <a:schemeClr val="bg1"/>
                </a:solidFill>
              </a:rPr>
              <a:t>Limited Supply</a:t>
            </a:r>
          </a:p>
        </p:txBody>
      </p:sp>
      <p:grpSp>
        <p:nvGrpSpPr>
          <p:cNvPr id="13" name="Google Shape;252;p27"/>
          <p:cNvGrpSpPr/>
          <p:nvPr/>
        </p:nvGrpSpPr>
        <p:grpSpPr>
          <a:xfrm rot="10800000" flipH="1">
            <a:off x="85130" y="99870"/>
            <a:ext cx="542964" cy="465786"/>
            <a:chOff x="5863675" y="3789852"/>
            <a:chExt cx="542964" cy="465786"/>
          </a:xfrm>
        </p:grpSpPr>
        <p:sp>
          <p:nvSpPr>
            <p:cNvPr id="14"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49;p27"/>
          <p:cNvGrpSpPr/>
          <p:nvPr/>
        </p:nvGrpSpPr>
        <p:grpSpPr>
          <a:xfrm rot="10800000">
            <a:off x="8434607" y="127716"/>
            <a:ext cx="542964" cy="465786"/>
            <a:chOff x="5863675" y="3789852"/>
            <a:chExt cx="542964" cy="465786"/>
          </a:xfrm>
        </p:grpSpPr>
        <p:sp>
          <p:nvSpPr>
            <p:cNvPr id="17"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41;p27"/>
          <p:cNvGrpSpPr/>
          <p:nvPr/>
        </p:nvGrpSpPr>
        <p:grpSpPr>
          <a:xfrm rot="5400000" flipH="1">
            <a:off x="8347233" y="4524798"/>
            <a:ext cx="495375" cy="477875"/>
            <a:chOff x="3881575" y="2684100"/>
            <a:chExt cx="495375" cy="477875"/>
          </a:xfrm>
        </p:grpSpPr>
        <p:sp>
          <p:nvSpPr>
            <p:cNvPr id="20"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45;p27"/>
          <p:cNvGrpSpPr/>
          <p:nvPr/>
        </p:nvGrpSpPr>
        <p:grpSpPr>
          <a:xfrm flipH="1">
            <a:off x="201299" y="4533548"/>
            <a:ext cx="495375" cy="477875"/>
            <a:chOff x="3881575" y="2684100"/>
            <a:chExt cx="495375" cy="477875"/>
          </a:xfrm>
        </p:grpSpPr>
        <p:sp>
          <p:nvSpPr>
            <p:cNvPr id="24"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3212" y="1820061"/>
            <a:ext cx="1780647" cy="2374938"/>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260" y="-19293"/>
            <a:ext cx="3634740" cy="5143500"/>
          </a:xfrm>
          <a:prstGeom prst="rect">
            <a:avLst/>
          </a:prstGeom>
        </p:spPr>
      </p:pic>
    </p:spTree>
    <p:extLst>
      <p:ext uri="{BB962C8B-B14F-4D97-AF65-F5344CB8AC3E}">
        <p14:creationId xmlns:p14="http://schemas.microsoft.com/office/powerpoint/2010/main" val="4018719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500"/>
                            </p:stCondLst>
                            <p:childTnLst>
                              <p:par>
                                <p:cTn id="22" presetID="10" presetClass="entr" presetSubtype="0" fill="hold" nodeType="afterEffect">
                                  <p:stCondLst>
                                    <p:cond delay="110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8"/>
                                        </p:tgtEl>
                                      </p:cBhvr>
                                    </p:animEffect>
                                    <p:set>
                                      <p:cBhvr>
                                        <p:cTn id="29" dur="1" fill="hold">
                                          <p:stCondLst>
                                            <p:cond delay="999"/>
                                          </p:stCondLst>
                                        </p:cTn>
                                        <p:tgtEl>
                                          <p:spTgt spid="28"/>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8">
                                            <p:txEl>
                                              <p:pRg st="0" end="0"/>
                                            </p:txEl>
                                          </p:spTgt>
                                        </p:tgtEl>
                                        <p:attrNameLst>
                                          <p:attrName>style.visibility</p:attrName>
                                        </p:attrNameLst>
                                      </p:cBhvr>
                                      <p:to>
                                        <p:strVal val="visible"/>
                                      </p:to>
                                    </p:set>
                                    <p:animEffect transition="in" filter="fade">
                                      <p:cBhvr>
                                        <p:cTn id="50" dur="500"/>
                                        <p:tgtEl>
                                          <p:spTgt spid="8">
                                            <p:txEl>
                                              <p:pRg st="0" end="0"/>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8">
                                            <p:txEl>
                                              <p:pRg st="1" end="1"/>
                                            </p:txEl>
                                          </p:spTgt>
                                        </p:tgtEl>
                                        <p:attrNameLst>
                                          <p:attrName>style.visibility</p:attrName>
                                        </p:attrNameLst>
                                      </p:cBhvr>
                                      <p:to>
                                        <p:strVal val="visible"/>
                                      </p:to>
                                    </p:set>
                                    <p:animEffect transition="in" filter="fade">
                                      <p:cBhvr>
                                        <p:cTn id="6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4</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7650"/>
          </a:xfrm>
          <a:prstGeom prst="rect">
            <a:avLst/>
          </a:prstGeom>
        </p:spPr>
      </p:pic>
    </p:spTree>
    <p:extLst>
      <p:ext uri="{BB962C8B-B14F-4D97-AF65-F5344CB8AC3E}">
        <p14:creationId xmlns:p14="http://schemas.microsoft.com/office/powerpoint/2010/main" val="57092388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83" y="306989"/>
            <a:ext cx="7704000" cy="572700"/>
          </a:xfrm>
        </p:spPr>
        <p:txBody>
          <a:bodyPr/>
          <a:lstStyle/>
          <a:p>
            <a:r>
              <a:rPr lang="en-US" b="1" dirty="0"/>
              <a:t>Advantages of Bitcoin</a:t>
            </a: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5</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p:cNvSpPr txBox="1"/>
          <p:nvPr/>
        </p:nvSpPr>
        <p:spPr>
          <a:xfrm>
            <a:off x="548866" y="973684"/>
            <a:ext cx="8187515" cy="3741242"/>
          </a:xfrm>
          <a:prstGeom prst="rect">
            <a:avLst/>
          </a:prstGeom>
          <a:noFill/>
        </p:spPr>
        <p:txBody>
          <a:bodyPr wrap="square" rtlCol="0">
            <a:spAutoFit/>
          </a:bodyPr>
          <a:lstStyle/>
          <a:p>
            <a:endParaRPr lang="en-US" dirty="0"/>
          </a:p>
        </p:txBody>
      </p:sp>
      <p:sp>
        <p:nvSpPr>
          <p:cNvPr id="21" name="Round Single Corner Rectangle 20"/>
          <p:cNvSpPr/>
          <p:nvPr/>
        </p:nvSpPr>
        <p:spPr>
          <a:xfrm>
            <a:off x="864870" y="1244273"/>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Fast Global </a:t>
            </a:r>
            <a:r>
              <a:rPr lang="en-US" dirty="0" smtClean="0"/>
              <a:t>Transactions</a:t>
            </a:r>
            <a:endParaRPr lang="en-US" dirty="0"/>
          </a:p>
        </p:txBody>
      </p:sp>
      <p:sp>
        <p:nvSpPr>
          <p:cNvPr id="22" name="Round Single Corner Rectangle 21"/>
          <p:cNvSpPr/>
          <p:nvPr/>
        </p:nvSpPr>
        <p:spPr>
          <a:xfrm>
            <a:off x="4903470" y="1240498"/>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Lower Transaction </a:t>
            </a:r>
            <a:r>
              <a:rPr lang="en-US" dirty="0" smtClean="0"/>
              <a:t>Fees</a:t>
            </a:r>
            <a:endParaRPr lang="en-US" dirty="0"/>
          </a:p>
        </p:txBody>
      </p:sp>
      <p:sp>
        <p:nvSpPr>
          <p:cNvPr id="23" name="Round Single Corner Rectangle 22"/>
          <p:cNvSpPr/>
          <p:nvPr/>
        </p:nvSpPr>
        <p:spPr>
          <a:xfrm>
            <a:off x="86487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Financial </a:t>
            </a:r>
            <a:r>
              <a:rPr lang="en-US" dirty="0" smtClean="0"/>
              <a:t>Freedom</a:t>
            </a:r>
            <a:endParaRPr lang="en-US" dirty="0"/>
          </a:p>
        </p:txBody>
      </p:sp>
      <p:sp>
        <p:nvSpPr>
          <p:cNvPr id="24" name="Round Single Corner Rectangle 23"/>
          <p:cNvSpPr/>
          <p:nvPr/>
        </p:nvSpPr>
        <p:spPr>
          <a:xfrm>
            <a:off x="495242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Security and </a:t>
            </a:r>
            <a:r>
              <a:rPr lang="en-US" dirty="0" smtClean="0"/>
              <a:t>Privacy</a:t>
            </a:r>
            <a:endParaRPr lang="en-US" dirty="0"/>
          </a:p>
        </p:txBody>
      </p:sp>
      <p:sp>
        <p:nvSpPr>
          <p:cNvPr id="25" name="Round Single Corner Rectangle 24"/>
          <p:cNvSpPr/>
          <p:nvPr/>
        </p:nvSpPr>
        <p:spPr>
          <a:xfrm>
            <a:off x="86487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Inflation </a:t>
            </a:r>
            <a:r>
              <a:rPr lang="en-US" dirty="0" smtClean="0"/>
              <a:t>Resistance</a:t>
            </a:r>
            <a:endParaRPr lang="en-US" dirty="0"/>
          </a:p>
        </p:txBody>
      </p:sp>
      <p:sp>
        <p:nvSpPr>
          <p:cNvPr id="26" name="Round Single Corner Rectangle 25"/>
          <p:cNvSpPr/>
          <p:nvPr/>
        </p:nvSpPr>
        <p:spPr>
          <a:xfrm>
            <a:off x="493014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Borderless </a:t>
            </a:r>
            <a:r>
              <a:rPr lang="en-US" dirty="0" smtClean="0"/>
              <a:t>Nature</a:t>
            </a:r>
            <a:endParaRPr lang="en-US" dirty="0"/>
          </a:p>
        </p:txBody>
      </p:sp>
      <p:cxnSp>
        <p:nvCxnSpPr>
          <p:cNvPr id="32" name="Straight Arrow Connector 31"/>
          <p:cNvCxnSpPr/>
          <p:nvPr/>
        </p:nvCxnSpPr>
        <p:spPr>
          <a:xfrm>
            <a:off x="3128010" y="1430963"/>
            <a:ext cx="176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15640" y="2284491"/>
            <a:ext cx="169926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6" idx="1"/>
          </p:cNvCxnSpPr>
          <p:nvPr/>
        </p:nvCxnSpPr>
        <p:spPr>
          <a:xfrm>
            <a:off x="3200400" y="3198124"/>
            <a:ext cx="1729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069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4500"/>
                            </p:stCondLst>
                            <p:childTnLst>
                              <p:par>
                                <p:cTn id="33" presetID="10" presetClass="entr" presetSubtype="0" fill="hold" grpId="0" nodeType="after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Potential of Bitcoin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6</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1043282" y="1017725"/>
            <a:ext cx="2280489" cy="307777"/>
          </a:xfrm>
          <a:prstGeom prst="rect">
            <a:avLst/>
          </a:prstGeom>
          <a:solidFill>
            <a:schemeClr val="bg2">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More Stores </a:t>
            </a:r>
            <a:r>
              <a:rPr lang="en-US" dirty="0" smtClean="0"/>
              <a:t>Accepting</a:t>
            </a:r>
            <a:endParaRPr lang="en-US" dirty="0"/>
          </a:p>
        </p:txBody>
      </p:sp>
      <p:sp>
        <p:nvSpPr>
          <p:cNvPr id="20" name="TextBox 19"/>
          <p:cNvSpPr txBox="1"/>
          <p:nvPr/>
        </p:nvSpPr>
        <p:spPr>
          <a:xfrm>
            <a:off x="1126399" y="1303401"/>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smtClean="0"/>
              <a:t>Big companies (like Microsoft, Tesla, PayPal) start using Bitcoin as money.</a:t>
            </a:r>
          </a:p>
          <a:p>
            <a:pPr marL="285750" indent="-285750">
              <a:buFont typeface="Wingdings" panose="05000000000000000000" pitchFamily="2" charset="2"/>
              <a:buChar char="§"/>
            </a:pPr>
            <a:r>
              <a:rPr lang="en-US" sz="1300" dirty="0" smtClean="0"/>
              <a:t>It's </a:t>
            </a:r>
            <a:r>
              <a:rPr lang="en-US" sz="1300" dirty="0"/>
              <a:t>like using your phone to pay for things</a:t>
            </a:r>
            <a:r>
              <a:rPr lang="en-US" sz="1300" dirty="0" smtClean="0"/>
              <a:t>.</a:t>
            </a:r>
            <a:endParaRPr lang="en-US" sz="1300" dirty="0"/>
          </a:p>
        </p:txBody>
      </p:sp>
      <p:sp>
        <p:nvSpPr>
          <p:cNvPr id="23" name="TextBox 22"/>
          <p:cNvSpPr txBox="1"/>
          <p:nvPr/>
        </p:nvSpPr>
        <p:spPr>
          <a:xfrm>
            <a:off x="1043283" y="1897566"/>
            <a:ext cx="2556259" cy="307777"/>
          </a:xfrm>
          <a:prstGeom prst="rect">
            <a:avLst/>
          </a:prstGeom>
          <a:solidFill>
            <a:schemeClr val="accent1">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Changing Money </a:t>
            </a:r>
            <a:r>
              <a:rPr lang="en-US" dirty="0" smtClean="0"/>
              <a:t>Thinking</a:t>
            </a:r>
            <a:endParaRPr lang="en-US" dirty="0"/>
          </a:p>
        </p:txBody>
      </p:sp>
      <p:sp>
        <p:nvSpPr>
          <p:cNvPr id="24" name="TextBox 23"/>
          <p:cNvSpPr txBox="1"/>
          <p:nvPr/>
        </p:nvSpPr>
        <p:spPr>
          <a:xfrm>
            <a:off x="1126399" y="2147277"/>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regular money; it's digital and new.</a:t>
            </a:r>
          </a:p>
          <a:p>
            <a:pPr marL="285750" indent="-285750">
              <a:buFont typeface="Wingdings" panose="05000000000000000000" pitchFamily="2" charset="2"/>
              <a:buChar char="§"/>
            </a:pPr>
            <a:r>
              <a:rPr lang="en-US" sz="1300" dirty="0"/>
              <a:t>It's like a cool idea changing how we see money.</a:t>
            </a:r>
          </a:p>
        </p:txBody>
      </p:sp>
      <p:sp>
        <p:nvSpPr>
          <p:cNvPr id="25" name="TextBox 24"/>
          <p:cNvSpPr txBox="1"/>
          <p:nvPr/>
        </p:nvSpPr>
        <p:spPr>
          <a:xfrm>
            <a:off x="1043282" y="2664137"/>
            <a:ext cx="2128090" cy="307777"/>
          </a:xfrm>
          <a:prstGeom prst="rect">
            <a:avLst/>
          </a:prstGeom>
          <a:solidFill>
            <a:schemeClr val="accent3">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Helping More </a:t>
            </a:r>
            <a:r>
              <a:rPr lang="en-US" dirty="0" smtClean="0"/>
              <a:t>People</a:t>
            </a:r>
            <a:endParaRPr lang="en-US" dirty="0"/>
          </a:p>
        </p:txBody>
      </p:sp>
      <p:sp>
        <p:nvSpPr>
          <p:cNvPr id="26" name="TextBox 25"/>
          <p:cNvSpPr txBox="1"/>
          <p:nvPr/>
        </p:nvSpPr>
        <p:spPr>
          <a:xfrm>
            <a:off x="1043282" y="2961290"/>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can help people who don't have banks.</a:t>
            </a:r>
          </a:p>
          <a:p>
            <a:pPr marL="285750" indent="-285750">
              <a:buFont typeface="Wingdings" panose="05000000000000000000" pitchFamily="2" charset="2"/>
              <a:buChar char="§"/>
            </a:pPr>
            <a:r>
              <a:rPr lang="en-US" sz="1300" dirty="0"/>
              <a:t>You can use it even if you don't have a bank account.</a:t>
            </a:r>
          </a:p>
        </p:txBody>
      </p:sp>
      <p:sp>
        <p:nvSpPr>
          <p:cNvPr id="27" name="TextBox 26"/>
          <p:cNvSpPr txBox="1"/>
          <p:nvPr/>
        </p:nvSpPr>
        <p:spPr>
          <a:xfrm>
            <a:off x="1043282" y="3522798"/>
            <a:ext cx="2353062" cy="307777"/>
          </a:xfrm>
          <a:prstGeom prst="rect">
            <a:avLst/>
          </a:prstGeom>
          <a:solidFill>
            <a:schemeClr val="accent4">
              <a:lumMod val="60000"/>
              <a:lumOff val="40000"/>
            </a:schemeClr>
          </a:solidFill>
          <a:ln>
            <a:solidFill>
              <a:schemeClr val="bg1">
                <a:lumMod val="6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New Kind of </a:t>
            </a:r>
            <a:r>
              <a:rPr lang="en-US" dirty="0" smtClean="0"/>
              <a:t>Investment</a:t>
            </a:r>
            <a:endParaRPr lang="en-US" dirty="0"/>
          </a:p>
        </p:txBody>
      </p:sp>
      <p:sp>
        <p:nvSpPr>
          <p:cNvPr id="28" name="TextBox 27"/>
          <p:cNvSpPr txBox="1"/>
          <p:nvPr/>
        </p:nvSpPr>
        <p:spPr>
          <a:xfrm>
            <a:off x="1126397" y="3775304"/>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only money, but also something to invest in.</a:t>
            </a:r>
          </a:p>
          <a:p>
            <a:pPr marL="285750" indent="-285750">
              <a:buFont typeface="Wingdings" panose="05000000000000000000" pitchFamily="2" charset="2"/>
              <a:buChar char="§"/>
            </a:pPr>
            <a:r>
              <a:rPr lang="en-US" sz="1300" dirty="0"/>
              <a:t>People think it might grow in value, like a treasure.</a:t>
            </a:r>
          </a:p>
        </p:txBody>
      </p:sp>
    </p:spTree>
    <p:extLst>
      <p:ext uri="{BB962C8B-B14F-4D97-AF65-F5344CB8AC3E}">
        <p14:creationId xmlns:p14="http://schemas.microsoft.com/office/powerpoint/2010/main" val="1274701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par>
                          <p:cTn id="32" fill="hold">
                            <p:stCondLst>
                              <p:cond delay="4500"/>
                            </p:stCondLst>
                            <p:childTnLst>
                              <p:par>
                                <p:cTn id="33" presetID="10" presetClass="entr" presetSubtype="0" fill="hold" grpId="0" nodeType="after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childTnLst>
                                </p:cTn>
                              </p:par>
                            </p:childTnLst>
                          </p:cTn>
                        </p:par>
                        <p:par>
                          <p:cTn id="40" fill="hold">
                            <p:stCondLst>
                              <p:cond delay="6500"/>
                            </p:stCondLst>
                            <p:childTnLst>
                              <p:par>
                                <p:cTn id="41" presetID="10" presetClass="entr" presetSubtype="0" fill="hold" nodeType="after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Effect transition="in" filter="fade">
                                      <p:cBhvr>
                                        <p:cTn id="43" dur="500"/>
                                        <p:tgtEl>
                                          <p:spTgt spid="26">
                                            <p:txEl>
                                              <p:pRg st="1" end="1"/>
                                            </p:txEl>
                                          </p:spTgt>
                                        </p:tgtEl>
                                      </p:cBhvr>
                                    </p:animEffect>
                                  </p:childTnLst>
                                </p:cTn>
                              </p:par>
                            </p:childTnLst>
                          </p:cTn>
                        </p:par>
                        <p:par>
                          <p:cTn id="44" fill="hold">
                            <p:stCondLst>
                              <p:cond delay="7000"/>
                            </p:stCondLst>
                            <p:childTnLst>
                              <p:par>
                                <p:cTn id="45" presetID="10" presetClass="entr" presetSubtype="0" fill="hold" grpId="0" nodeType="afterEffect">
                                  <p:stCondLst>
                                    <p:cond delay="1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8500"/>
                            </p:stCondLst>
                            <p:childTnLst>
                              <p:par>
                                <p:cTn id="49" presetID="10" presetClass="entr" presetSubtype="0" fill="hold" nodeType="after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animEffect transition="in" filter="fade">
                                      <p:cBhvr>
                                        <p:cTn id="51" dur="500"/>
                                        <p:tgtEl>
                                          <p:spTgt spid="28">
                                            <p:txEl>
                                              <p:pRg st="0" end="0"/>
                                            </p:txEl>
                                          </p:spTgt>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fade">
                                      <p:cBhvr>
                                        <p:cTn id="55"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3" grpId="0" animBg="1"/>
      <p:bldP spid="25"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02629"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29" y="0"/>
            <a:ext cx="4441371" cy="5143500"/>
          </a:xfrm>
          <a:prstGeom prst="rect">
            <a:avLst/>
          </a:prstGeom>
        </p:spPr>
      </p:pic>
    </p:spTree>
    <p:extLst>
      <p:ext uri="{BB962C8B-B14F-4D97-AF65-F5344CB8AC3E}">
        <p14:creationId xmlns:p14="http://schemas.microsoft.com/office/powerpoint/2010/main" val="6256698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8</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p:cNvSpPr txBox="1"/>
          <p:nvPr/>
        </p:nvSpPr>
        <p:spPr>
          <a:xfrm>
            <a:off x="352014" y="1278480"/>
            <a:ext cx="6812280" cy="954107"/>
          </a:xfrm>
          <a:prstGeom prst="rect">
            <a:avLst/>
          </a:prstGeom>
          <a:noFill/>
        </p:spPr>
        <p:txBody>
          <a:bodyPr wrap="square" rtlCol="0">
            <a:spAutoFit/>
          </a:bodyPr>
          <a:lstStyle/>
          <a:p>
            <a:pPr marL="584200" lvl="1" indent="0" algn="just">
              <a:buNone/>
            </a:pPr>
            <a:r>
              <a:rPr lang="en-US" dirty="0"/>
              <a:t>Bitcoin is like a super cool experiment with money and technology. It might stay, but regular money won't go away. We've seen how it gives us new ideas about money rules, banks, and different money types. Let's keep exploring and enjoy the ride!</a:t>
            </a:r>
            <a:endParaRPr lang="en-US" sz="1300" dirty="0"/>
          </a:p>
        </p:txBody>
      </p:sp>
      <p:graphicFrame>
        <p:nvGraphicFramePr>
          <p:cNvPr id="26" name="Diagram 25"/>
          <p:cNvGraphicFramePr/>
          <p:nvPr>
            <p:extLst>
              <p:ext uri="{D42A27DB-BD31-4B8C-83A1-F6EECF244321}">
                <p14:modId xmlns:p14="http://schemas.microsoft.com/office/powerpoint/2010/main" val="2877020454"/>
              </p:ext>
            </p:extLst>
          </p:nvPr>
        </p:nvGraphicFramePr>
        <p:xfrm>
          <a:off x="1357106" y="2232587"/>
          <a:ext cx="5341620" cy="136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1806" y="2628947"/>
            <a:ext cx="872695" cy="66875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679" y="2628947"/>
            <a:ext cx="834270" cy="624822"/>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869" y="2628947"/>
            <a:ext cx="659974" cy="593231"/>
          </a:xfrm>
          <a:prstGeom prst="rect">
            <a:avLst/>
          </a:prstGeom>
        </p:spPr>
      </p:pic>
      <p:sp>
        <p:nvSpPr>
          <p:cNvPr id="32" name="TextBox 31"/>
          <p:cNvSpPr txBox="1"/>
          <p:nvPr/>
        </p:nvSpPr>
        <p:spPr>
          <a:xfrm>
            <a:off x="1792270" y="3230939"/>
            <a:ext cx="671979" cy="307777"/>
          </a:xfrm>
          <a:prstGeom prst="rect">
            <a:avLst/>
          </a:prstGeom>
          <a:noFill/>
        </p:spPr>
        <p:txBody>
          <a:bodyPr wrap="none" rtlCol="0">
            <a:spAutoFit/>
          </a:bodyPr>
          <a:lstStyle/>
          <a:p>
            <a:r>
              <a:rPr lang="en-US" dirty="0" smtClean="0"/>
              <a:t>1800s</a:t>
            </a:r>
            <a:endParaRPr lang="en-US" dirty="0"/>
          </a:p>
        </p:txBody>
      </p:sp>
      <p:sp>
        <p:nvSpPr>
          <p:cNvPr id="33" name="TextBox 32"/>
          <p:cNvSpPr txBox="1"/>
          <p:nvPr/>
        </p:nvSpPr>
        <p:spPr>
          <a:xfrm>
            <a:off x="3412205" y="3239291"/>
            <a:ext cx="749599" cy="307777"/>
          </a:xfrm>
          <a:prstGeom prst="rect">
            <a:avLst/>
          </a:prstGeom>
          <a:noFill/>
        </p:spPr>
        <p:txBody>
          <a:bodyPr wrap="square" rtlCol="0">
            <a:spAutoFit/>
          </a:bodyPr>
          <a:lstStyle/>
          <a:p>
            <a:r>
              <a:rPr lang="en-US" dirty="0" smtClean="0"/>
              <a:t>1900s</a:t>
            </a:r>
            <a:endParaRPr lang="en-US" dirty="0"/>
          </a:p>
        </p:txBody>
      </p:sp>
      <p:sp>
        <p:nvSpPr>
          <p:cNvPr id="34" name="TextBox 33"/>
          <p:cNvSpPr txBox="1"/>
          <p:nvPr/>
        </p:nvSpPr>
        <p:spPr>
          <a:xfrm>
            <a:off x="5234637" y="3275577"/>
            <a:ext cx="749599" cy="307777"/>
          </a:xfrm>
          <a:prstGeom prst="rect">
            <a:avLst/>
          </a:prstGeom>
          <a:noFill/>
        </p:spPr>
        <p:txBody>
          <a:bodyPr wrap="square" rtlCol="0">
            <a:spAutoFit/>
          </a:bodyPr>
          <a:lstStyle/>
          <a:p>
            <a:r>
              <a:rPr lang="en-US" dirty="0" smtClean="0"/>
              <a:t>Today</a:t>
            </a:r>
            <a:endParaRPr lang="en-US" dirty="0"/>
          </a:p>
        </p:txBody>
      </p:sp>
      <p:sp>
        <p:nvSpPr>
          <p:cNvPr id="20" name="Rounded Rectangle 19"/>
          <p:cNvSpPr/>
          <p:nvPr/>
        </p:nvSpPr>
        <p:spPr>
          <a:xfrm>
            <a:off x="1961297" y="1988201"/>
            <a:ext cx="4466407" cy="79281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smtClean="0"/>
              <a:t>Thank You </a:t>
            </a:r>
            <a:endParaRPr lang="en-US" sz="2800" dirty="0"/>
          </a:p>
        </p:txBody>
      </p:sp>
    </p:spTree>
    <p:extLst>
      <p:ext uri="{BB962C8B-B14F-4D97-AF65-F5344CB8AC3E}">
        <p14:creationId xmlns:p14="http://schemas.microsoft.com/office/powerpoint/2010/main" val="239644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0"/>
                                        </p:tgtEl>
                                      </p:cBhvr>
                                    </p:animEffect>
                                    <p:set>
                                      <p:cBhvr>
                                        <p:cTn id="53" dur="1" fill="hold">
                                          <p:stCondLst>
                                            <p:cond delay="499"/>
                                          </p:stCondLst>
                                        </p:cTn>
                                        <p:tgtEl>
                                          <p:spTgt spid="3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3"/>
                                        </p:tgtEl>
                                      </p:cBhvr>
                                    </p:animEffect>
                                    <p:set>
                                      <p:cBhvr>
                                        <p:cTn id="62" dur="1" fill="hold">
                                          <p:stCondLst>
                                            <p:cond delay="499"/>
                                          </p:stCondLst>
                                        </p:cTn>
                                        <p:tgtEl>
                                          <p:spTgt spid="3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p:bldP spid="25" grpId="1"/>
      <p:bldGraphic spid="26" grpId="0">
        <p:bldAsOne/>
      </p:bldGraphic>
      <p:bldGraphic spid="26" grpId="1">
        <p:bldAsOne/>
      </p:bldGraphic>
      <p:bldP spid="32" grpId="0"/>
      <p:bldP spid="32" grpId="1"/>
      <p:bldP spid="33" grpId="0"/>
      <p:bldP spid="33" grpId="1"/>
      <p:bldP spid="34" grpId="0"/>
      <p:bldP spid="34" grpId="1"/>
      <p:bldP spid="20" grpId="0" animBg="1"/>
    </p:bldLst>
  </p:timing>
</p:sld>
</file>

<file path=ppt/theme/theme1.xml><?xml version="1.0" encoding="utf-8"?>
<a:theme xmlns:a="http://schemas.openxmlformats.org/drawingml/2006/main" name="Cryptocurrency Today Infographics by Slidesgo">
  <a:themeElements>
    <a:clrScheme name="Simple Light">
      <a:dk1>
        <a:srgbClr val="F1E8DC"/>
      </a:dk1>
      <a:lt1>
        <a:srgbClr val="FFFFFF"/>
      </a:lt1>
      <a:dk2>
        <a:srgbClr val="FBBF60"/>
      </a:dk2>
      <a:lt2>
        <a:srgbClr val="D7A350"/>
      </a:lt2>
      <a:accent1>
        <a:srgbClr val="39B0D1"/>
      </a:accent1>
      <a:accent2>
        <a:srgbClr val="66B888"/>
      </a:accent2>
      <a:accent3>
        <a:srgbClr val="4B8E67"/>
      </a:accent3>
      <a:accent4>
        <a:srgbClr val="FE98B0"/>
      </a:accent4>
      <a:accent5>
        <a:srgbClr val="383838"/>
      </a:accent5>
      <a:accent6>
        <a:srgbClr val="383838"/>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343</Words>
  <Application>Microsoft Office PowerPoint</Application>
  <PresentationFormat>On-screen Show (16:9)</PresentationFormat>
  <Paragraphs>55</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Bebas Neue</vt:lpstr>
      <vt:lpstr>Josefin Slab SemiBold</vt:lpstr>
      <vt:lpstr>Ubuntu</vt:lpstr>
      <vt:lpstr>Wingdings</vt:lpstr>
      <vt:lpstr>Chewy</vt:lpstr>
      <vt:lpstr>Arial</vt:lpstr>
      <vt:lpstr>Cryptocurrency Today Infographics by Slidesgo</vt:lpstr>
      <vt:lpstr>Bitcoin as a  Future Currency</vt:lpstr>
      <vt:lpstr>What is Bitcoin?</vt:lpstr>
      <vt:lpstr>Why Bitcoin was Created?</vt:lpstr>
      <vt:lpstr>PowerPoint Presentation</vt:lpstr>
      <vt:lpstr>Advantages of Bitcoin</vt:lpstr>
      <vt:lpstr>Future Potential of Bitcoin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as a  Future Currency</dc:title>
  <dc:creator>Md Tanzim Hossain</dc:creator>
  <cp:lastModifiedBy>Md Tanzim Hossain</cp:lastModifiedBy>
  <cp:revision>35</cp:revision>
  <dcterms:modified xsi:type="dcterms:W3CDTF">2023-08-26T13:26:24Z</dcterms:modified>
</cp:coreProperties>
</file>